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8" r:id="rId3"/>
    <p:sldId id="273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0" r:id="rId15"/>
    <p:sldId id="267" r:id="rId16"/>
    <p:sldId id="268" r:id="rId17"/>
    <p:sldId id="272" r:id="rId18"/>
    <p:sldId id="275" r:id="rId19"/>
    <p:sldId id="257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661A-044E-4906-93A8-ABB14859D38F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9429-C5E6-46E2-9298-6FF585612C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9429-C5E6-46E2-9298-6FF585612C2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DD0B69-F393-4AA5-AAE1-750014D4EAD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623EF7-F777-4EF5-8300-AA7A57F39F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lice%20Won\Music\4shared\Massive_Attack-Teardrop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lice%20Won\Music\4shared\LMFAO_feat_Lauren_Bennett_and_GoonRock_-_Party_Rock_Anthem.mp3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219200"/>
            <a:ext cx="5105400" cy="2868168"/>
          </a:xfrm>
        </p:spPr>
        <p:txBody>
          <a:bodyPr/>
          <a:lstStyle/>
          <a:p>
            <a:r>
              <a:rPr lang="en-US" dirty="0" smtClean="0"/>
              <a:t>Pre-Medical Students Association</a:t>
            </a:r>
            <a:br>
              <a:rPr lang="en-US" dirty="0" smtClean="0"/>
            </a:br>
            <a:r>
              <a:rPr lang="en-US" dirty="0" smtClean="0"/>
              <a:t>(PMSA)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029200"/>
            <a:ext cx="5114778" cy="11012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Info Session &amp; First General Meeting</a:t>
            </a:r>
            <a:endParaRPr lang="en-US" sz="2400" dirty="0"/>
          </a:p>
        </p:txBody>
      </p:sp>
      <p:pic>
        <p:nvPicPr>
          <p:cNvPr id="1027" name="Picture 3" descr="C:\Users\Alice Won\AppData\Local\Microsoft\Windows\Temporary Internet Files\Content.IE5\6IUCOX3P\MC900439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1362400" cy="1676400"/>
          </a:xfrm>
          <a:prstGeom prst="rect">
            <a:avLst/>
          </a:prstGeom>
          <a:noFill/>
        </p:spPr>
      </p:pic>
      <p:pic>
        <p:nvPicPr>
          <p:cNvPr id="6" name="Massive_Attack-Teardr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58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42048" cy="853440"/>
          </a:xfrm>
        </p:spPr>
        <p:txBody>
          <a:bodyPr/>
          <a:lstStyle/>
          <a:p>
            <a:r>
              <a:rPr lang="en-US" dirty="0" smtClean="0"/>
              <a:t>Medical School Conference</a:t>
            </a:r>
            <a:endParaRPr lang="en-US" dirty="0"/>
          </a:p>
        </p:txBody>
      </p:sp>
      <p:pic>
        <p:nvPicPr>
          <p:cNvPr id="6" name="Content Placeholder 5" descr="2011 Medical Conferen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90600"/>
            <a:ext cx="4267200" cy="3493062"/>
          </a:xfrm>
        </p:spPr>
      </p:pic>
      <p:pic>
        <p:nvPicPr>
          <p:cNvPr id="5" name="Content Placeholder 4" descr="2010 Medical Conferen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4572000" cy="35179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648200"/>
            <a:ext cx="8077200" cy="22098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year at the end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Spring Quarter, we invite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admission reps from various medical schools as well as osteopathic, dental &amp; other health- profession schools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noProof="0" dirty="0" smtClean="0"/>
              <a:t>Ask questions directly to admission officers, collect pamphlets, leave your contact and practice being in such setting!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Colloquium for cultivating the practice of service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76200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night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presentation</a:t>
            </a:r>
            <a:r>
              <a:rPr lang="en-US" dirty="0" smtClean="0"/>
              <a:t> </a:t>
            </a:r>
            <a:r>
              <a:rPr lang="en-US" dirty="0" smtClean="0"/>
              <a:t>where the PMSA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Committee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Civic Engagement </a:t>
            </a:r>
            <a:r>
              <a:rPr lang="en-US" dirty="0" smtClean="0"/>
              <a:t>members </a:t>
            </a:r>
            <a:r>
              <a:rPr lang="en-US" dirty="0" smtClean="0"/>
              <a:t>showcase their service work in a simple, educational, and meaningful </a:t>
            </a:r>
            <a:r>
              <a:rPr lang="en-US" dirty="0" smtClean="0"/>
              <a:t>way</a:t>
            </a:r>
          </a:p>
          <a:p>
            <a:r>
              <a:rPr lang="en-US" dirty="0" smtClean="0"/>
              <a:t>Invite fellow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pre-med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students</a:t>
            </a:r>
            <a:r>
              <a:rPr lang="en-US" dirty="0" smtClean="0"/>
              <a:t> as well as our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professors, advisors, medical students and doctors </a:t>
            </a:r>
            <a:r>
              <a:rPr lang="en-US" dirty="0" smtClean="0"/>
              <a:t>in order to share the significance of civic engagement in our process of becoming a dedicated medical practitioner in the </a:t>
            </a:r>
            <a:r>
              <a:rPr lang="en-US" dirty="0" smtClean="0"/>
              <a:t>future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PMSA</a:t>
            </a:r>
            <a:br>
              <a:rPr lang="en-US" dirty="0" smtClean="0"/>
            </a:br>
            <a:r>
              <a:rPr lang="en-US" dirty="0" smtClean="0"/>
              <a:t>Committee for civic engagement?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4582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PMSA-CCE</a:t>
            </a:r>
            <a:r>
              <a:rPr lang="en-US" dirty="0" smtClean="0"/>
              <a:t> is a committee within PMSA </a:t>
            </a:r>
            <a:r>
              <a:rPr lang="en-US" dirty="0" smtClean="0"/>
              <a:t>promoting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civic engagement </a:t>
            </a:r>
            <a:r>
              <a:rPr lang="en-US" dirty="0" smtClean="0"/>
              <a:t>as a key contributor to our aspirations for a career in </a:t>
            </a:r>
            <a:r>
              <a:rPr lang="en-US" dirty="0" smtClean="0"/>
              <a:t>medicine</a:t>
            </a:r>
          </a:p>
          <a:p>
            <a:r>
              <a:rPr lang="en-US" dirty="0" smtClean="0"/>
              <a:t>To build a solid pre-medical/pre-health student body committed to </a:t>
            </a:r>
            <a:r>
              <a:rPr lang="en-US" dirty="0" smtClean="0"/>
              <a:t>helping each other and fellow students get involved in various community services and social projects</a:t>
            </a:r>
          </a:p>
          <a:p>
            <a:r>
              <a:rPr lang="en-US" dirty="0" smtClean="0"/>
              <a:t>Committee </a:t>
            </a:r>
            <a:r>
              <a:rPr lang="en-US" dirty="0" smtClean="0"/>
              <a:t>members will contribute in various ways to the “Annual Colloquium for Cultivating the Practice of Service” with great support from the advisors of CCIHP and </a:t>
            </a:r>
            <a:r>
              <a:rPr lang="en-US" dirty="0" smtClean="0"/>
              <a:t>UCSC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746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8572502" cy="5715000"/>
          </a:xfrm>
        </p:spPr>
      </p:pic>
      <p:pic>
        <p:nvPicPr>
          <p:cNvPr id="7" name="Picture 6" descr="IMG_74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686800" cy="5791200"/>
          </a:xfrm>
          <a:prstGeom prst="rect">
            <a:avLst/>
          </a:prstGeom>
        </p:spPr>
      </p:pic>
      <p:pic>
        <p:nvPicPr>
          <p:cNvPr id="8" name="Picture 7" descr="IMG_7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33400"/>
            <a:ext cx="8686800" cy="5791200"/>
          </a:xfrm>
          <a:prstGeom prst="rect">
            <a:avLst/>
          </a:prstGeom>
        </p:spPr>
      </p:pic>
      <p:pic>
        <p:nvPicPr>
          <p:cNvPr id="9" name="Picture 8" descr="IMG_74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533400"/>
            <a:ext cx="8763000" cy="5842000"/>
          </a:xfrm>
          <a:prstGeom prst="rect">
            <a:avLst/>
          </a:prstGeom>
        </p:spPr>
      </p:pic>
      <p:pic>
        <p:nvPicPr>
          <p:cNvPr id="11" name="Picture 10" descr="IMG_74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57200"/>
            <a:ext cx="8801100" cy="5867400"/>
          </a:xfrm>
          <a:prstGeom prst="rect">
            <a:avLst/>
          </a:prstGeom>
        </p:spPr>
      </p:pic>
      <p:pic>
        <p:nvPicPr>
          <p:cNvPr id="13" name="Picture 12" descr="IMG_74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533400"/>
            <a:ext cx="8610600" cy="5740400"/>
          </a:xfrm>
          <a:prstGeom prst="rect">
            <a:avLst/>
          </a:prstGeom>
        </p:spPr>
      </p:pic>
      <p:pic>
        <p:nvPicPr>
          <p:cNvPr id="14" name="Picture 13" descr="IMG_747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57200"/>
            <a:ext cx="8763000" cy="5842000"/>
          </a:xfrm>
          <a:prstGeom prst="rect">
            <a:avLst/>
          </a:prstGeom>
        </p:spPr>
      </p:pic>
      <p:pic>
        <p:nvPicPr>
          <p:cNvPr id="16" name="Picture 15" descr="IMG_74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57200"/>
            <a:ext cx="8915400" cy="5943600"/>
          </a:xfrm>
          <a:prstGeom prst="rect">
            <a:avLst/>
          </a:prstGeom>
        </p:spPr>
      </p:pic>
      <p:pic>
        <p:nvPicPr>
          <p:cNvPr id="17" name="Picture 16" descr="IMG_746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18" name="Picture 17" descr="IMG_746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EVENTS 2011-12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846320"/>
          </a:xfrm>
        </p:spPr>
        <p:txBody>
          <a:bodyPr/>
          <a:lstStyle/>
          <a:p>
            <a:r>
              <a:rPr lang="en-US" sz="2800" dirty="0" smtClean="0"/>
              <a:t>Round Table with Professors</a:t>
            </a:r>
          </a:p>
          <a:p>
            <a:r>
              <a:rPr lang="en-US" sz="2800" dirty="0" smtClean="0"/>
              <a:t>Relay for Life – Team PMSA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Round Table with Professors</a:t>
            </a:r>
            <a:endParaRPr lang="en-US" dirty="0"/>
          </a:p>
        </p:txBody>
      </p:sp>
      <p:pic>
        <p:nvPicPr>
          <p:cNvPr id="4" name="Content Placeholder 3" descr="round 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4419600" cy="3803837"/>
          </a:xfrm>
        </p:spPr>
      </p:pic>
      <p:pic>
        <p:nvPicPr>
          <p:cNvPr id="5" name="Picture 4" descr="round tab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447800"/>
            <a:ext cx="4319954" cy="3352800"/>
          </a:xfrm>
          <a:prstGeom prst="rect">
            <a:avLst/>
          </a:prstGeom>
        </p:spPr>
      </p:pic>
      <p:pic>
        <p:nvPicPr>
          <p:cNvPr id="6" name="Picture 5" descr="round tabl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066800"/>
            <a:ext cx="4953000" cy="3733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105400"/>
            <a:ext cx="7848600" cy="1600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600" dirty="0" smtClean="0"/>
              <a:t>Interactive meeting between pre-med professors and PMSA members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 an opportunity to ask questions/ discuss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things you were too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intidimiated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ask 1:1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929640"/>
          </a:xfrm>
        </p:spPr>
        <p:txBody>
          <a:bodyPr/>
          <a:lstStyle/>
          <a:p>
            <a:r>
              <a:rPr lang="en-US" dirty="0" smtClean="0"/>
              <a:t>Relay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Relay for Life is an over-night fundraiser for the American Cancer Society. </a:t>
            </a:r>
            <a:endParaRPr lang="en-US" dirty="0" smtClean="0"/>
          </a:p>
          <a:p>
            <a:r>
              <a:rPr lang="en-US" dirty="0" err="1" smtClean="0"/>
              <a:t>UChicago</a:t>
            </a:r>
            <a:r>
              <a:rPr lang="en-US" dirty="0" smtClean="0"/>
              <a:t> </a:t>
            </a:r>
            <a:r>
              <a:rPr lang="en-US" dirty="0" smtClean="0"/>
              <a:t>students, faculty and community members gather in teams to celebrate cancer survivors' triumph, remember those whom we have lost, and fight back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Every year in May during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Spring Quarter.  Team PMSA will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participate this year!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cac.uchicago.edu/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4534422" cy="914400"/>
          </a:xfrm>
          <a:prstGeom prst="rect">
            <a:avLst/>
          </a:prstGeom>
          <a:noFill/>
        </p:spPr>
      </p:pic>
      <p:pic>
        <p:nvPicPr>
          <p:cNvPr id="7172" name="Picture 4" descr="http://1.bp.blogspot.com/_qaWNdzWm_KQ/SfUnSFbdydI/AAAAAAAAAAM/zLEBAm02uGg/s320/relay4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743200" cy="2546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777240"/>
          </a:xfrm>
        </p:spPr>
        <p:txBody>
          <a:bodyPr/>
          <a:lstStyle/>
          <a:p>
            <a:r>
              <a:rPr lang="en-US" dirty="0" smtClean="0"/>
              <a:t>Membership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Required </a:t>
            </a:r>
            <a:r>
              <a:rPr lang="en-US" dirty="0" smtClean="0"/>
              <a:t>to attend </a:t>
            </a:r>
            <a:r>
              <a:rPr lang="en-US" dirty="0" smtClean="0">
                <a:solidFill>
                  <a:srgbClr val="FF0000"/>
                </a:solidFill>
              </a:rPr>
              <a:t>two General Meetings </a:t>
            </a:r>
            <a:r>
              <a:rPr lang="en-US" dirty="0" smtClean="0"/>
              <a:t>each quarter during </a:t>
            </a:r>
            <a:r>
              <a:rPr lang="en-US" dirty="0" smtClean="0"/>
              <a:t>which members will contribute to the selection of </a:t>
            </a:r>
            <a:r>
              <a:rPr lang="en-US" u="sng" dirty="0" smtClean="0"/>
              <a:t>PMSA's quarterly panel topic </a:t>
            </a:r>
            <a:r>
              <a:rPr lang="en-US" dirty="0" smtClean="0"/>
              <a:t>and </a:t>
            </a:r>
            <a:r>
              <a:rPr lang="en-US" u="sng" dirty="0" smtClean="0"/>
              <a:t>directions for the upcoming </a:t>
            </a:r>
            <a:r>
              <a:rPr lang="en-US" u="sng" dirty="0" smtClean="0"/>
              <a:t>quarter</a:t>
            </a:r>
            <a:endParaRPr lang="en-US" dirty="0" smtClean="0"/>
          </a:p>
          <a:p>
            <a:r>
              <a:rPr lang="en-US" dirty="0" smtClean="0"/>
              <a:t>Required </a:t>
            </a:r>
            <a:r>
              <a:rPr lang="en-US" dirty="0" smtClean="0"/>
              <a:t>to attend </a:t>
            </a:r>
            <a:r>
              <a:rPr lang="en-US" dirty="0" smtClean="0">
                <a:solidFill>
                  <a:srgbClr val="FF0000"/>
                </a:solidFill>
              </a:rPr>
              <a:t>one out of </a:t>
            </a:r>
            <a:r>
              <a:rPr lang="en-US" dirty="0" smtClean="0">
                <a:solidFill>
                  <a:srgbClr val="FF0000"/>
                </a:solidFill>
              </a:rPr>
              <a:t>four </a:t>
            </a:r>
            <a:r>
              <a:rPr lang="en-US" dirty="0" smtClean="0"/>
              <a:t>following</a:t>
            </a:r>
            <a:r>
              <a:rPr lang="en-US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events </a:t>
            </a:r>
            <a:r>
              <a:rPr lang="en-US" dirty="0" smtClean="0"/>
              <a:t>(</a:t>
            </a:r>
            <a:r>
              <a:rPr lang="en-US" dirty="0" err="1" smtClean="0"/>
              <a:t>Pritzker</a:t>
            </a:r>
            <a:r>
              <a:rPr lang="en-US" dirty="0" smtClean="0"/>
              <a:t> Luncheon, Panel, </a:t>
            </a:r>
            <a:r>
              <a:rPr lang="en-US" dirty="0" smtClean="0"/>
              <a:t>Roundtable, Volunteering)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missed</a:t>
            </a:r>
            <a:r>
              <a:rPr lang="en-US" dirty="0" smtClean="0"/>
              <a:t> one General Meeting, then required to attend </a:t>
            </a:r>
            <a:r>
              <a:rPr lang="en-US" dirty="0" smtClean="0">
                <a:solidFill>
                  <a:srgbClr val="FF0000"/>
                </a:solidFill>
              </a:rPr>
              <a:t>two out of </a:t>
            </a:r>
            <a:r>
              <a:rPr lang="en-US" dirty="0" smtClean="0">
                <a:solidFill>
                  <a:srgbClr val="FF0000"/>
                </a:solidFill>
              </a:rPr>
              <a:t>four </a:t>
            </a:r>
            <a:r>
              <a:rPr lang="en-US" dirty="0" smtClean="0"/>
              <a:t>mentioned events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*In summary, all members should participate in at least 3 events each quarter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accent2"/>
                </a:solidFill>
              </a:rPr>
              <a:t> 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Want more active engagement?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57800"/>
          </a:xfrm>
        </p:spPr>
        <p:txBody>
          <a:bodyPr/>
          <a:lstStyle/>
          <a:p>
            <a:r>
              <a:rPr lang="en-US" dirty="0" smtClean="0"/>
              <a:t>Join the Committee for Civic Engagement!</a:t>
            </a:r>
          </a:p>
          <a:p>
            <a:r>
              <a:rPr lang="en-US" dirty="0" smtClean="0"/>
              <a:t>Join the Relay for Life team!</a:t>
            </a:r>
          </a:p>
          <a:p>
            <a:r>
              <a:rPr lang="en-US" dirty="0" smtClean="0"/>
              <a:t>If you would like to start a whole new committee dedicated to a specific interest, share your ideas with the board!</a:t>
            </a:r>
          </a:p>
          <a:p>
            <a:r>
              <a:rPr lang="en-US" dirty="0" smtClean="0"/>
              <a:t>Come to study breaks!</a:t>
            </a:r>
          </a:p>
          <a:p>
            <a:r>
              <a:rPr lang="en-US" dirty="0" smtClean="0"/>
              <a:t>Participate in our events!</a:t>
            </a:r>
          </a:p>
          <a:p>
            <a:r>
              <a:rPr lang="en-US" dirty="0" smtClean="0"/>
              <a:t>Join the board!!!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42048" cy="624840"/>
          </a:xfrm>
        </p:spPr>
        <p:txBody>
          <a:bodyPr/>
          <a:lstStyle/>
          <a:p>
            <a:pPr algn="ctr"/>
            <a:r>
              <a:rPr lang="en-US" dirty="0" smtClean="0"/>
              <a:t>Board 2011-12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3733800" cy="5943600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President</a:t>
            </a:r>
            <a:r>
              <a:rPr lang="en-US" sz="1800" dirty="0" smtClean="0"/>
              <a:t>                             </a:t>
            </a:r>
            <a:r>
              <a:rPr lang="en-US" sz="2000" b="1" dirty="0" smtClean="0"/>
              <a:t>Alice </a:t>
            </a:r>
            <a:r>
              <a:rPr lang="en-US" sz="2000" b="1" dirty="0" err="1" smtClean="0"/>
              <a:t>Hyewon</a:t>
            </a:r>
            <a:r>
              <a:rPr lang="en-US" sz="2000" b="1" dirty="0" smtClean="0"/>
              <a:t> Won</a:t>
            </a:r>
            <a:r>
              <a:rPr lang="en-US" sz="1800" b="1" dirty="0" smtClean="0"/>
              <a:t>  </a:t>
            </a:r>
            <a:r>
              <a:rPr lang="en-US" sz="1800" b="1" dirty="0" smtClean="0"/>
              <a:t>                              </a:t>
            </a:r>
            <a:r>
              <a:rPr lang="en-US" sz="1800" dirty="0" smtClean="0">
                <a:solidFill>
                  <a:srgbClr val="0070C0"/>
                </a:solidFill>
              </a:rPr>
              <a:t>hwon@uchicago.edu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i="1" dirty="0" smtClean="0"/>
              <a:t>Vice President </a:t>
            </a:r>
            <a:r>
              <a:rPr lang="en-US" sz="1800" i="1" dirty="0" smtClean="0"/>
              <a:t>                </a:t>
            </a:r>
            <a:r>
              <a:rPr lang="en-US" sz="2000" b="1" dirty="0" err="1" smtClean="0"/>
              <a:t>Feenalie</a:t>
            </a:r>
            <a:r>
              <a:rPr lang="en-US" sz="2000" b="1" dirty="0" smtClean="0"/>
              <a:t> </a:t>
            </a:r>
            <a:r>
              <a:rPr lang="en-US" sz="2000" b="1" dirty="0" smtClean="0"/>
              <a:t>Patel                             </a:t>
            </a:r>
            <a:r>
              <a:rPr lang="en-US" sz="1800" dirty="0" smtClean="0">
                <a:solidFill>
                  <a:srgbClr val="0070C0"/>
                </a:solidFill>
              </a:rPr>
              <a:t>fpatel7@uchicago.edu</a:t>
            </a:r>
          </a:p>
          <a:p>
            <a:r>
              <a:rPr lang="en-US" sz="1800" i="1" dirty="0" smtClean="0"/>
              <a:t>Secretary </a:t>
            </a:r>
            <a:r>
              <a:rPr lang="en-US" sz="1800" dirty="0" smtClean="0"/>
              <a:t>                        </a:t>
            </a:r>
            <a:r>
              <a:rPr lang="en-US" sz="2000" b="1" dirty="0" smtClean="0"/>
              <a:t>Elizabeth </a:t>
            </a:r>
            <a:r>
              <a:rPr lang="en-US" sz="2000" b="1" dirty="0" err="1" smtClean="0"/>
              <a:t>Rosedoman</a:t>
            </a:r>
            <a:r>
              <a:rPr lang="en-US" sz="2000" b="1" dirty="0" smtClean="0"/>
              <a:t> </a:t>
            </a:r>
            <a:r>
              <a:rPr lang="en-US" sz="1800" b="1" dirty="0" smtClean="0"/>
              <a:t>  </a:t>
            </a:r>
            <a:r>
              <a:rPr lang="en-US" sz="1800" dirty="0" smtClean="0"/>
              <a:t>                               </a:t>
            </a:r>
            <a:r>
              <a:rPr lang="en-US" sz="1800" dirty="0" smtClean="0">
                <a:solidFill>
                  <a:srgbClr val="0070C0"/>
                </a:solidFill>
              </a:rPr>
              <a:t>erosedoman2@uchicago.edu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i="1" dirty="0" smtClean="0"/>
              <a:t>Treasurer</a:t>
            </a:r>
            <a:r>
              <a:rPr lang="en-US" sz="1800" dirty="0" smtClean="0"/>
              <a:t>  </a:t>
            </a:r>
            <a:r>
              <a:rPr lang="en-US" sz="1800" dirty="0" smtClean="0"/>
              <a:t>                       </a:t>
            </a:r>
            <a:r>
              <a:rPr lang="en-US" sz="2000" b="1" dirty="0" err="1" smtClean="0"/>
              <a:t>Wonhee</a:t>
            </a:r>
            <a:r>
              <a:rPr lang="en-US" sz="2000" b="1" dirty="0" smtClean="0"/>
              <a:t> Lee                                     </a:t>
            </a:r>
            <a:r>
              <a:rPr lang="en-US" sz="1800" dirty="0" smtClean="0">
                <a:solidFill>
                  <a:srgbClr val="0070C0"/>
                </a:solidFill>
              </a:rPr>
              <a:t>wonhee@uchicago.edu</a:t>
            </a:r>
          </a:p>
          <a:p>
            <a:r>
              <a:rPr lang="en-US" sz="1800" i="1" dirty="0" smtClean="0"/>
              <a:t>Volunteer </a:t>
            </a:r>
            <a:r>
              <a:rPr lang="en-US" sz="1800" i="1" dirty="0" smtClean="0"/>
              <a:t>Coordinator  </a:t>
            </a:r>
            <a:r>
              <a:rPr lang="en-US" sz="2000" b="1" dirty="0" smtClean="0"/>
              <a:t>Richmond </a:t>
            </a:r>
            <a:r>
              <a:rPr lang="en-US" sz="2000" b="1" dirty="0" smtClean="0"/>
              <a:t>Chua </a:t>
            </a:r>
            <a:r>
              <a:rPr lang="en-US" sz="2000" b="1" dirty="0" smtClean="0"/>
              <a:t>               </a:t>
            </a:r>
            <a:r>
              <a:rPr lang="en-US" sz="1800" dirty="0" smtClean="0">
                <a:solidFill>
                  <a:srgbClr val="0070C0"/>
                </a:solidFill>
              </a:rPr>
              <a:t>rchua@uchicago.edu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i="1" dirty="0" err="1" smtClean="0"/>
              <a:t>Pritzker</a:t>
            </a:r>
            <a:r>
              <a:rPr lang="en-US" sz="1800" i="1" dirty="0" smtClean="0"/>
              <a:t> Luncheon Coordinator </a:t>
            </a:r>
            <a:r>
              <a:rPr lang="en-US" sz="1800" dirty="0" smtClean="0"/>
              <a:t>                    </a:t>
            </a:r>
            <a:r>
              <a:rPr lang="en-US" sz="2000" b="1" dirty="0" smtClean="0"/>
              <a:t>Phil </a:t>
            </a:r>
            <a:r>
              <a:rPr lang="en-US" sz="2000" b="1" dirty="0" err="1" smtClean="0"/>
              <a:t>Samayoa</a:t>
            </a:r>
            <a:r>
              <a:rPr lang="en-US" sz="2000" b="1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psamayoa@uchicago.edu</a:t>
            </a:r>
            <a:endParaRPr lang="en-US" sz="1800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066800"/>
            <a:ext cx="4800600" cy="4525963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Publicity </a:t>
            </a:r>
            <a:r>
              <a:rPr lang="en-US" sz="1800" i="1" dirty="0" smtClean="0"/>
              <a:t>&amp; Publications </a:t>
            </a:r>
            <a:r>
              <a:rPr lang="en-US" sz="1800" i="1" dirty="0" smtClean="0"/>
              <a:t>                  </a:t>
            </a:r>
            <a:r>
              <a:rPr lang="en-US" sz="2000" b="1" dirty="0" err="1" smtClean="0"/>
              <a:t>Saamia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Masoom</a:t>
            </a:r>
            <a:r>
              <a:rPr lang="en-US" sz="2000" b="1" dirty="0" smtClean="0"/>
              <a:t> </a:t>
            </a:r>
            <a:r>
              <a:rPr lang="en-US" sz="2000" b="1" dirty="0" smtClean="0"/>
              <a:t>    </a:t>
            </a:r>
            <a:r>
              <a:rPr lang="en-US" sz="1800" dirty="0" smtClean="0">
                <a:solidFill>
                  <a:srgbClr val="0070C0"/>
                </a:solidFill>
              </a:rPr>
              <a:t>smasoom@uchicago.edu 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</a:t>
            </a:r>
            <a:r>
              <a:rPr lang="en-US" sz="2000" b="1" dirty="0" smtClean="0"/>
              <a:t>Lily </a:t>
            </a:r>
            <a:r>
              <a:rPr lang="en-US" sz="2000" b="1" dirty="0" smtClean="0"/>
              <a:t>Lai </a:t>
            </a:r>
            <a:r>
              <a:rPr lang="en-US" sz="2000" b="1" dirty="0" smtClean="0"/>
              <a:t>                         </a:t>
            </a:r>
            <a:r>
              <a:rPr lang="en-US" sz="1800" dirty="0" smtClean="0">
                <a:solidFill>
                  <a:srgbClr val="0070C0"/>
                </a:solidFill>
              </a:rPr>
              <a:t>lily_l@ymail.com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i="1" dirty="0" smtClean="0"/>
              <a:t>Medical School Conference Coordinator  </a:t>
            </a:r>
            <a:r>
              <a:rPr lang="en-US" sz="2000" b="1" dirty="0" err="1" smtClean="0"/>
              <a:t>Lina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Mikolajczyk</a:t>
            </a:r>
            <a:r>
              <a:rPr lang="en-US" sz="2000" b="1" dirty="0" smtClean="0"/>
              <a:t>      </a:t>
            </a:r>
            <a:r>
              <a:rPr lang="en-US" sz="1800" dirty="0" smtClean="0">
                <a:solidFill>
                  <a:srgbClr val="0070C0"/>
                </a:solidFill>
              </a:rPr>
              <a:t>mikolina@uchicago.edu</a:t>
            </a:r>
          </a:p>
          <a:p>
            <a:r>
              <a:rPr lang="en-US" sz="1800" i="1" dirty="0" smtClean="0"/>
              <a:t>Webmaster/Kaplan Coordinator                          </a:t>
            </a:r>
            <a:r>
              <a:rPr lang="en-US" sz="2000" b="1" dirty="0" smtClean="0"/>
              <a:t>Claire </a:t>
            </a:r>
            <a:r>
              <a:rPr lang="en-US" sz="2000" b="1" dirty="0" err="1" smtClean="0"/>
              <a:t>Quang</a:t>
            </a:r>
            <a:r>
              <a:rPr lang="en-US" sz="2000" b="1" dirty="0" smtClean="0"/>
              <a:t>               </a:t>
            </a:r>
            <a:r>
              <a:rPr lang="en-US" sz="1800" dirty="0" smtClean="0">
                <a:solidFill>
                  <a:srgbClr val="0070C0"/>
                </a:solidFill>
              </a:rPr>
              <a:t>cquang@gmail.com</a:t>
            </a:r>
          </a:p>
          <a:p>
            <a:r>
              <a:rPr lang="en-US" sz="1800" i="1" dirty="0" smtClean="0"/>
              <a:t>Study Break Coordinator </a:t>
            </a:r>
            <a:r>
              <a:rPr lang="en-US" sz="1800" i="1" dirty="0" smtClean="0"/>
              <a:t>               </a:t>
            </a:r>
            <a:r>
              <a:rPr lang="en-US" sz="2000" b="1" dirty="0" smtClean="0"/>
              <a:t>Melissa Velasquez </a:t>
            </a:r>
            <a:r>
              <a:rPr lang="en-US" sz="1800" dirty="0" smtClean="0">
                <a:solidFill>
                  <a:srgbClr val="0070C0"/>
                </a:solidFill>
              </a:rPr>
              <a:t>melissav@uchicago.edu</a:t>
            </a:r>
            <a:endParaRPr lang="en-US" sz="18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PMSA?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7848600" cy="49437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PMSA</a:t>
            </a:r>
            <a:r>
              <a:rPr lang="en-US" dirty="0" smtClean="0"/>
              <a:t> is a student-led organization at the University of Chicago that provides academic, extracurricular, social and career-specific support to all pre-medical/pre-health students.</a:t>
            </a:r>
          </a:p>
          <a:p>
            <a:r>
              <a:rPr lang="en-US" dirty="0" smtClean="0"/>
              <a:t>We try to lead fellow pre-med students to resources, experience and mindsets that we have found helpful out of our own pre-medical experience and perspectives!</a:t>
            </a:r>
          </a:p>
          <a:p>
            <a:r>
              <a:rPr lang="en-US" dirty="0" smtClean="0"/>
              <a:t>We collaborate with CCIHP, UCSC and other pre-health RSOs to provide you the best support!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42048" cy="762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1746" name="Picture 2" descr="http://www.blogcdn.com/www.aoltv.com/media/2007/04/housest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81000"/>
            <a:ext cx="5105400" cy="6019800"/>
          </a:xfrm>
        </p:spPr>
        <p:txBody>
          <a:bodyPr/>
          <a:lstStyle/>
          <a:p>
            <a:r>
              <a:rPr lang="en-US" sz="3600" dirty="0" smtClean="0"/>
              <a:t>Thank you, </a:t>
            </a:r>
            <a:br>
              <a:rPr lang="en-US" sz="3600" dirty="0" smtClean="0"/>
            </a:br>
            <a:r>
              <a:rPr lang="en-US" sz="3600" dirty="0" smtClean="0"/>
              <a:t> Good luck with fall quarter!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Keep an eye on the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listhost</a:t>
            </a:r>
            <a:r>
              <a:rPr lang="en-US" sz="3600" dirty="0" smtClean="0"/>
              <a:t> for event &amp; meeting details.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Check our website: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pmsa.uchicago.edu</a:t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LMFAO_feat_Lauren_Bennett_and_GoonRock_-_Party_Rock_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  <p:pic>
        <p:nvPicPr>
          <p:cNvPr id="34818" name="Picture 2" descr="C:\Users\Alice Won\AppData\Local\Microsoft\Windows\Temporary Internet Files\Content.IE5\GCUS2WUP\MC90043959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609600" cy="7500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304800"/>
            <a:ext cx="198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</a:rPr>
              <a:t>PMSA</a:t>
            </a:r>
            <a:endParaRPr lang="en-US" sz="5400" b="1" cap="all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853440"/>
          </a:xfrm>
        </p:spPr>
        <p:txBody>
          <a:bodyPr/>
          <a:lstStyle/>
          <a:p>
            <a:pPr algn="ctr"/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Gain insights and valuable perspectives that prepare you for medical school and the health professions</a:t>
            </a:r>
          </a:p>
          <a:p>
            <a:r>
              <a:rPr lang="en-US" dirty="0" smtClean="0"/>
              <a:t>Interact with pre-med professors, health professionals, medical students, CCIHP and UCSC advisors, medical school reps and community workers</a:t>
            </a:r>
          </a:p>
          <a:p>
            <a:r>
              <a:rPr lang="en-US" dirty="0" smtClean="0"/>
              <a:t>Develop camaraderie with fellow pre-meds</a:t>
            </a:r>
          </a:p>
          <a:p>
            <a:r>
              <a:rPr lang="en-US" dirty="0" smtClean="0"/>
              <a:t>Contribute to current and future PMSA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42048" cy="1143000"/>
          </a:xfrm>
        </p:spPr>
        <p:txBody>
          <a:bodyPr/>
          <a:lstStyle/>
          <a:p>
            <a:r>
              <a:rPr lang="en-US" dirty="0" smtClean="0"/>
              <a:t>Past and ongoing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3657600" cy="4525963"/>
          </a:xfrm>
        </p:spPr>
        <p:txBody>
          <a:bodyPr/>
          <a:lstStyle/>
          <a:p>
            <a:r>
              <a:rPr lang="en-US" dirty="0" smtClean="0"/>
              <a:t>General Meetings</a:t>
            </a:r>
          </a:p>
          <a:p>
            <a:r>
              <a:rPr lang="en-US" dirty="0" err="1" smtClean="0"/>
              <a:t>Pritzker</a:t>
            </a:r>
            <a:r>
              <a:rPr lang="en-US" dirty="0" smtClean="0"/>
              <a:t> Luncheon</a:t>
            </a:r>
          </a:p>
          <a:p>
            <a:r>
              <a:rPr lang="en-US" dirty="0" smtClean="0"/>
              <a:t>Panels</a:t>
            </a:r>
          </a:p>
          <a:p>
            <a:r>
              <a:rPr lang="en-US" dirty="0" smtClean="0"/>
              <a:t>Study Breaks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Volunteering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32037"/>
            <a:ext cx="3520440" cy="4525963"/>
          </a:xfrm>
        </p:spPr>
        <p:txBody>
          <a:bodyPr/>
          <a:lstStyle/>
          <a:p>
            <a:r>
              <a:rPr lang="en-US" dirty="0" smtClean="0"/>
              <a:t>Medical School Conference</a:t>
            </a:r>
          </a:p>
          <a:p>
            <a:r>
              <a:rPr lang="en-US" dirty="0" smtClean="0"/>
              <a:t>Colloquium </a:t>
            </a:r>
            <a:r>
              <a:rPr lang="en-US" dirty="0" smtClean="0"/>
              <a:t>for Cultivating the Practice of Service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853440"/>
          </a:xfrm>
        </p:spPr>
        <p:txBody>
          <a:bodyPr/>
          <a:lstStyle/>
          <a:p>
            <a:pPr algn="ctr"/>
            <a:r>
              <a:rPr lang="en-US" dirty="0" smtClean="0"/>
              <a:t>General Meetings</a:t>
            </a:r>
            <a:endParaRPr lang="en-US" dirty="0"/>
          </a:p>
        </p:txBody>
      </p:sp>
      <p:pic>
        <p:nvPicPr>
          <p:cNvPr id="8" name="Content Placeholder 7" descr="Fall First General Mee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444305" cy="446157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81400" y="1905000"/>
            <a:ext cx="48006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2-3</a:t>
            </a:r>
            <a:r>
              <a:rPr lang="en-US" sz="2400" dirty="0" smtClean="0"/>
              <a:t> general </a:t>
            </a:r>
            <a:r>
              <a:rPr lang="en-US" sz="2400" dirty="0" smtClean="0"/>
              <a:t>m</a:t>
            </a:r>
            <a:r>
              <a:rPr lang="en-US" sz="2400" dirty="0" smtClean="0"/>
              <a:t>eetings per quarter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First one of each quarter </a:t>
            </a:r>
            <a:r>
              <a:rPr lang="en-US" sz="2400" dirty="0" smtClean="0"/>
              <a:t>=  Info Session &amp; Introduction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Following meetings </a:t>
            </a:r>
            <a:r>
              <a:rPr lang="en-US" sz="2400" dirty="0" smtClean="0"/>
              <a:t>=        Guest speakers/ Discussion on themes that concern the  entire pre-med/pre-health student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77240"/>
          </a:xfrm>
        </p:spPr>
        <p:txBody>
          <a:bodyPr/>
          <a:lstStyle/>
          <a:p>
            <a:pPr algn="ctr"/>
            <a:r>
              <a:rPr lang="en-US" dirty="0" err="1" smtClean="0"/>
              <a:t>Pritzker</a:t>
            </a:r>
            <a:r>
              <a:rPr lang="en-US" dirty="0" smtClean="0"/>
              <a:t> Luncheon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343400" cy="5257800"/>
          </a:xfrm>
        </p:spPr>
        <p:txBody>
          <a:bodyPr/>
          <a:lstStyle/>
          <a:p>
            <a:r>
              <a:rPr lang="en-US" dirty="0" smtClean="0"/>
              <a:t>Quarterly luncheon with </a:t>
            </a:r>
            <a:r>
              <a:rPr lang="en-US" dirty="0" err="1" smtClean="0"/>
              <a:t>Pritzker</a:t>
            </a:r>
            <a:r>
              <a:rPr lang="en-US" dirty="0" smtClean="0"/>
              <a:t> medical students in BSLC lobby</a:t>
            </a:r>
          </a:p>
          <a:p>
            <a:r>
              <a:rPr lang="en-US" dirty="0" smtClean="0"/>
              <a:t>Casual environment for conversations with mostly 1</a:t>
            </a:r>
            <a:r>
              <a:rPr lang="en-US" baseline="30000" dirty="0" smtClean="0"/>
              <a:t>st</a:t>
            </a:r>
            <a:r>
              <a:rPr lang="en-US" dirty="0" smtClean="0"/>
              <a:t>-2</a:t>
            </a:r>
            <a:r>
              <a:rPr lang="en-US" baseline="30000" dirty="0" smtClean="0"/>
              <a:t>nd</a:t>
            </a:r>
            <a:r>
              <a:rPr lang="en-US" dirty="0" smtClean="0"/>
              <a:t> year medical students</a:t>
            </a:r>
          </a:p>
          <a:p>
            <a:r>
              <a:rPr lang="en-US" dirty="0" smtClean="0"/>
              <a:t>Generally 1 medical students per 4-6 undergrad at a table</a:t>
            </a:r>
          </a:p>
          <a:p>
            <a:r>
              <a:rPr lang="en-US" dirty="0" smtClean="0"/>
              <a:t>Good food served!</a:t>
            </a:r>
            <a:endParaRPr lang="en-US" dirty="0"/>
          </a:p>
        </p:txBody>
      </p:sp>
      <p:pic>
        <p:nvPicPr>
          <p:cNvPr id="5" name="Content Placeholder 4" descr="Winter Lunche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066800"/>
            <a:ext cx="4215860" cy="5470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242048" cy="701040"/>
          </a:xfrm>
        </p:spPr>
        <p:txBody>
          <a:bodyPr/>
          <a:lstStyle/>
          <a:p>
            <a:pPr algn="ctr"/>
            <a:r>
              <a:rPr lang="en-US" dirty="0" smtClean="0"/>
              <a:t>Panels</a:t>
            </a:r>
            <a:endParaRPr lang="en-US" dirty="0"/>
          </a:p>
        </p:txBody>
      </p:sp>
      <p:pic>
        <p:nvPicPr>
          <p:cNvPr id="5" name="Content Placeholder 4" descr="Civic Engagement FLY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19200"/>
            <a:ext cx="3854266" cy="51355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90600"/>
            <a:ext cx="441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Panels reflect more specific interests of  students </a:t>
            </a:r>
          </a:p>
          <a:p>
            <a:r>
              <a:rPr lang="en-US" dirty="0" smtClean="0"/>
              <a:t>Panelists include: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smtClean="0"/>
              <a:t>Professors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Physicians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Non-profit organizations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Medical Students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MCAT course reps, etc.</a:t>
            </a:r>
          </a:p>
          <a:p>
            <a:r>
              <a:rPr lang="en-US" dirty="0" smtClean="0"/>
              <a:t>Topics in the past:</a:t>
            </a:r>
          </a:p>
          <a:p>
            <a:pPr>
              <a:buNone/>
            </a:pPr>
            <a:r>
              <a:rPr lang="en-US" sz="2000" dirty="0" smtClean="0"/>
              <a:t>		Civic Engagement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/>
              <a:t>Med School Application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/>
              <a:t>	</a:t>
            </a:r>
            <a:r>
              <a:rPr lang="en-US" sz="2000" dirty="0" smtClean="0"/>
              <a:t>Summer Opportunities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42048" cy="838200"/>
          </a:xfrm>
        </p:spPr>
        <p:txBody>
          <a:bodyPr/>
          <a:lstStyle/>
          <a:p>
            <a:pPr algn="ctr"/>
            <a:r>
              <a:rPr lang="en-US" dirty="0" smtClean="0"/>
              <a:t>Study 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066800"/>
            <a:ext cx="3520440" cy="4800600"/>
          </a:xfrm>
        </p:spPr>
        <p:txBody>
          <a:bodyPr/>
          <a:lstStyle/>
          <a:p>
            <a:r>
              <a:rPr lang="en-US" dirty="0" smtClean="0"/>
              <a:t>This year, different ideas for study breaks – possibly but not limited to:</a:t>
            </a:r>
          </a:p>
          <a:p>
            <a:pPr lvl="1"/>
            <a:r>
              <a:rPr lang="en-US" dirty="0" err="1" smtClean="0"/>
              <a:t>Iceskate</a:t>
            </a:r>
            <a:r>
              <a:rPr lang="en-US" dirty="0" smtClean="0"/>
              <a:t> on Midway</a:t>
            </a:r>
          </a:p>
          <a:p>
            <a:pPr lvl="1"/>
            <a:r>
              <a:rPr lang="en-US" dirty="0" smtClean="0"/>
              <a:t>Pub Night for Upperclassmen</a:t>
            </a:r>
          </a:p>
          <a:p>
            <a:pPr lvl="1"/>
            <a:r>
              <a:rPr lang="en-US" dirty="0" smtClean="0"/>
              <a:t>Doc Film night</a:t>
            </a:r>
          </a:p>
          <a:p>
            <a:pPr lvl="1"/>
            <a:r>
              <a:rPr lang="en-US" dirty="0" smtClean="0"/>
              <a:t>Pizza &amp; ‘House’, ‘Scrubs’, ‘Grey’s Anatomy’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Hous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624263" cy="4832351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66800"/>
            <a:ext cx="3520440" cy="1219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Pizza &amp; ‘House’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242048" cy="701040"/>
          </a:xfrm>
        </p:spPr>
        <p:txBody>
          <a:bodyPr/>
          <a:lstStyle/>
          <a:p>
            <a:pPr algn="ctr"/>
            <a:r>
              <a:rPr lang="en-US" dirty="0" smtClean="0"/>
              <a:t>Group Volunteering</a:t>
            </a:r>
            <a:endParaRPr lang="en-US" dirty="0"/>
          </a:p>
        </p:txBody>
      </p:sp>
      <p:pic>
        <p:nvPicPr>
          <p:cNvPr id="7" name="Content Placeholder 6" descr="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2545854" cy="4525963"/>
          </a:xfrm>
        </p:spPr>
      </p:pic>
      <p:pic>
        <p:nvPicPr>
          <p:cNvPr id="6" name="Content Placeholder 5" descr="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990600"/>
            <a:ext cx="4889500" cy="3667125"/>
          </a:xfrm>
        </p:spPr>
      </p:pic>
      <p:pic>
        <p:nvPicPr>
          <p:cNvPr id="8" name="Picture 7" descr="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799" y="3200400"/>
            <a:ext cx="5723467" cy="3219450"/>
          </a:xfrm>
          <a:prstGeom prst="rect">
            <a:avLst/>
          </a:prstGeom>
        </p:spPr>
      </p:pic>
      <p:pic>
        <p:nvPicPr>
          <p:cNvPr id="9" name="Picture 8" descr="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295400"/>
            <a:ext cx="5249333" cy="2952750"/>
          </a:xfrm>
          <a:prstGeom prst="rect">
            <a:avLst/>
          </a:prstGeom>
        </p:spPr>
      </p:pic>
      <p:pic>
        <p:nvPicPr>
          <p:cNvPr id="12" name="Picture 11" descr="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2667000"/>
            <a:ext cx="5520267" cy="3105150"/>
          </a:xfrm>
          <a:prstGeom prst="rect">
            <a:avLst/>
          </a:prstGeom>
        </p:spPr>
      </p:pic>
      <p:pic>
        <p:nvPicPr>
          <p:cNvPr id="13" name="Picture 12" descr="0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4800" y="965201"/>
            <a:ext cx="3100388" cy="551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227</TotalTime>
  <Words>703</Words>
  <Application>Microsoft Office PowerPoint</Application>
  <PresentationFormat>On-screen Show (4:3)</PresentationFormat>
  <Paragraphs>99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Pre-Medical Students Association (PMSA)</vt:lpstr>
      <vt:lpstr>What is PMSA?</vt:lpstr>
      <vt:lpstr>Benefits</vt:lpstr>
      <vt:lpstr>Past and ongoing events</vt:lpstr>
      <vt:lpstr>General Meetings</vt:lpstr>
      <vt:lpstr>Pritzker Luncheon</vt:lpstr>
      <vt:lpstr>Panels</vt:lpstr>
      <vt:lpstr>Study Breaks</vt:lpstr>
      <vt:lpstr>Group Volunteering</vt:lpstr>
      <vt:lpstr>Medical School Conference</vt:lpstr>
      <vt:lpstr>Colloquium for cultivating the practice of service</vt:lpstr>
      <vt:lpstr>What is PMSA Committee for civic engagement?</vt:lpstr>
      <vt:lpstr>Slide 13</vt:lpstr>
      <vt:lpstr>NEW EVENTS 2011-12</vt:lpstr>
      <vt:lpstr>Round Table with Professors</vt:lpstr>
      <vt:lpstr>Relay for Life</vt:lpstr>
      <vt:lpstr>Membership requirements</vt:lpstr>
      <vt:lpstr>Want more active engagement?</vt:lpstr>
      <vt:lpstr>Board 2011-12</vt:lpstr>
      <vt:lpstr>Questions?</vt:lpstr>
      <vt:lpstr>Thank you,   Good luck with fall quarter!  Keep an eye on the listhost for event &amp; meeting details.  Check our website: pmsa.uchicago.edu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Pre-Medical Students Association (PMSA)</dc:title>
  <dc:creator>Alice Won</dc:creator>
  <cp:lastModifiedBy>Alice Won</cp:lastModifiedBy>
  <cp:revision>33</cp:revision>
  <dcterms:created xsi:type="dcterms:W3CDTF">2011-10-06T03:38:09Z</dcterms:created>
  <dcterms:modified xsi:type="dcterms:W3CDTF">2011-10-06T07:25:44Z</dcterms:modified>
</cp:coreProperties>
</file>